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9" r:id="rId4"/>
    <p:sldId id="264" r:id="rId5"/>
    <p:sldId id="265" r:id="rId6"/>
    <p:sldId id="257" r:id="rId7"/>
    <p:sldId id="259" r:id="rId8"/>
    <p:sldId id="263" r:id="rId9"/>
    <p:sldId id="266" r:id="rId10"/>
    <p:sldId id="261" r:id="rId11"/>
    <p:sldId id="262" r:id="rId12"/>
    <p:sldId id="268" r:id="rId13"/>
    <p:sldId id="270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78605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Устойчивость среднеспелых сортов картофеля к повышенным концентрациям ионов меди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5105400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Данилова Елена Дмитриевна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Томск 2018</a:t>
            </a:r>
          </a:p>
          <a:p>
            <a:endParaRPr lang="ru-RU" dirty="0"/>
          </a:p>
        </p:txBody>
      </p:sp>
      <p:pic>
        <p:nvPicPr>
          <p:cNvPr id="7170" name="Picture 2" descr="ÐÐ°ÑÑÐ¸Ð½ÐºÐ¸ Ð¿Ð¾ Ð·Ð°Ð¿ÑÐ¾ÑÑ ÑÐ¾Ð¼ÑÐºÐ¸Ð¹ Ð³Ð¾ÑÑÐ´Ð°ÑÑÑÐ²ÐµÐ½Ð½ÑÐ¹ ÑÐ½Ð¸Ð²ÐµÑÑÐ¸ÑÐµÑ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2839659" cy="1214446"/>
          </a:xfrm>
          <a:prstGeom prst="rect">
            <a:avLst/>
          </a:prstGeom>
          <a:noFill/>
        </p:spPr>
      </p:pic>
      <p:pic>
        <p:nvPicPr>
          <p:cNvPr id="7172" name="Picture 4" descr="ÐÐ°ÑÑÐ¸Ð½ÐºÐ¸ Ð¿Ð¾ Ð·Ð°Ð¿ÑÐ¾ÑÑ ÑÐ¾Ð¼ÑÐºÐ¸Ð¹ Ð³Ð¾ÑÑÐ´Ð°ÑÑÑÐ²ÐµÐ½Ð½ÑÐ¹ ÑÐ½Ð¸Ð²ÐµÑÑÐ¸ÑÐµÑ Ð±Ð¸Ð¾Ð»Ð¾Ð³Ð¸ÑÐµÑÐºÐ¸Ð¹ Ð¸Ð½ÑÑÐ¸ÑÑÑ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0"/>
            <a:ext cx="1863681" cy="1643074"/>
          </a:xfrm>
          <a:prstGeom prst="rect">
            <a:avLst/>
          </a:prstGeom>
          <a:noFill/>
        </p:spPr>
      </p:pic>
      <p:pic>
        <p:nvPicPr>
          <p:cNvPr id="7174" name="Picture 6" descr="ÐÐ°ÑÑÐ¸Ð½ÐºÐ¸ Ð¿Ð¾ Ð·Ð°Ð¿ÑÐ¾ÑÑ Ð¸Ð½ÑÑÐ¸ÑÑÑ ÑÐ¸Ð·Ð¸Ð¾Ð»Ð¾Ð³Ð¸Ð¸ ÑÐ°ÑÑÐµÐ½Ð¸Ð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42852"/>
            <a:ext cx="1357322" cy="1357322"/>
          </a:xfrm>
          <a:prstGeom prst="rect">
            <a:avLst/>
          </a:prstGeom>
          <a:noFill/>
        </p:spPr>
      </p:pic>
      <p:pic>
        <p:nvPicPr>
          <p:cNvPr id="7178" name="Picture 10" descr="ÐÐ°ÑÑÐ¸Ð½ÐºÐ¸ Ð¿Ð¾ Ð·Ð°Ð¿ÑÐ¾ÑÑ ÐºÐ°ÑÐµÐ´ÑÐ° ÑÐ¸Ð·Ð¸Ð¾Ð»Ð¾Ð³Ð¸Ð¸ ÑÐ°ÑÑÐµÐ½Ð¸Ð¹ ÑÐ³Ñ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142852"/>
            <a:ext cx="1285875" cy="127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83" y="1005885"/>
            <a:ext cx="4484639" cy="20669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895166"/>
            <a:ext cx="4744112" cy="22291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3861145"/>
            <a:ext cx="5039428" cy="24768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13576" cy="9543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Влияние ионов меди на перекисное окисление липидов (содержание МДА,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мкМ/г сырого веса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27684" y="1150005"/>
            <a:ext cx="8533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Стебли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3558998"/>
            <a:ext cx="7772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Корни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5477" y="1021017"/>
            <a:ext cx="9188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Листья </a:t>
            </a: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89810" y="6304819"/>
            <a:ext cx="12570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CuS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мкМ</a:t>
            </a:r>
            <a:endParaRPr lang="ru-RU" sz="16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513" y="3076818"/>
            <a:ext cx="1310754" cy="4328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8667" y="3124327"/>
            <a:ext cx="1310754" cy="4328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786" y="3858318"/>
            <a:ext cx="2143424" cy="619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104" y="1163028"/>
            <a:ext cx="4360186" cy="20195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90" y="1143000"/>
            <a:ext cx="4229690" cy="2010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389" y="3872039"/>
            <a:ext cx="5249008" cy="24863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Влияние ионов меди на содержание пролина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мкМ/г сырого веса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75821" y="1124033"/>
            <a:ext cx="937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Стебли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3697546"/>
            <a:ext cx="849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Корни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70892" y="1045913"/>
            <a:ext cx="952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Листья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3806" y="6335117"/>
            <a:ext cx="12570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CuS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мкМ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9404" y="3882212"/>
            <a:ext cx="2143424" cy="6192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0399" y="3135512"/>
            <a:ext cx="1310754" cy="4328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1020" y="3117278"/>
            <a:ext cx="1310754" cy="432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4293096"/>
            <a:ext cx="158510" cy="371888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569802"/>
              </p:ext>
            </p:extLst>
          </p:nvPr>
        </p:nvGraphicFramePr>
        <p:xfrm>
          <a:off x="179512" y="908720"/>
          <a:ext cx="8763980" cy="51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800200"/>
                <a:gridCol w="1850487"/>
                <a:gridCol w="1632305"/>
                <a:gridCol w="1752796"/>
              </a:tblGrid>
              <a:tr h="270232">
                <a:tc gridSpan="5">
                  <a:txBody>
                    <a:bodyPr/>
                    <a:lstStyle/>
                    <a:p>
                      <a:pPr algn="ctr"/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ионов меди (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lang="en-US" sz="28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мкг/г</a:t>
                      </a:r>
                      <a:endParaRPr lang="ru-RU" sz="28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Концентрация</a:t>
                      </a:r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uSO</a:t>
                      </a:r>
                      <a:r>
                        <a:rPr lang="en-US" sz="1800" b="1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baseline="30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Сорт Луговской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Сорт Накра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38200">
                <a:tc vMerge="1">
                  <a:txBody>
                    <a:bodyPr/>
                    <a:lstStyle/>
                    <a:p>
                      <a:endParaRPr lang="ru-RU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Надземная часть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Подземная часть</a:t>
                      </a:r>
                    </a:p>
                    <a:p>
                      <a:pPr algn="ctr"/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Надземная часть</a:t>
                      </a:r>
                    </a:p>
                    <a:p>
                      <a:pPr algn="ctr"/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Подземная часть</a:t>
                      </a:r>
                    </a:p>
                    <a:p>
                      <a:pPr algn="ctr"/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 мкМ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1,25 ± 0,11</a:t>
                      </a:r>
                    </a:p>
                    <a:p>
                      <a:pPr algn="ctr"/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3,64 ± 0,31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1,92 ± 0,17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7,07 ± 0,76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мкМ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9,32 ± 0,90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7,5 раз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309,65 ± 23,31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85,1 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6,38 ± 0,67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2,7 раза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375,30 ± 23,34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55,1 раз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мкМ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15,59 ± 5,54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12,5 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753,29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 74,35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206,9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16,93 ± 2,37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8,8 раз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433,91 ± 8,01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61,4 раз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мкМ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206,57 ± 56,30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165,3 раза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2196,80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 19,45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603,5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75,43 ± 11,55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39,3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1201,51 ± 36,03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170,0 раз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мкМ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701,53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± 106,40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561,2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4485,17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± 273,39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1232,2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276,99 ± 50,41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144,3 раз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1814,85 ± 7,00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256,7 раз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V="1">
            <a:off x="3275856" y="3717032"/>
            <a:ext cx="0" cy="2142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347864" y="4371902"/>
            <a:ext cx="0" cy="2142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472086" y="5013176"/>
            <a:ext cx="0" cy="2142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472086" y="5589240"/>
            <a:ext cx="0" cy="2142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148064" y="3717032"/>
            <a:ext cx="0" cy="2142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5220072" y="4310027"/>
            <a:ext cx="0" cy="2142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233735" y="4978843"/>
            <a:ext cx="0" cy="2142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372472" y="5589240"/>
            <a:ext cx="0" cy="2142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6948264" y="5589240"/>
            <a:ext cx="0" cy="2142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8686800" y="5589240"/>
            <a:ext cx="0" cy="2142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6961927" y="4978843"/>
            <a:ext cx="0" cy="2142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6948264" y="4358834"/>
            <a:ext cx="0" cy="2142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6948264" y="3703964"/>
            <a:ext cx="0" cy="2142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8686800" y="3703964"/>
            <a:ext cx="0" cy="2142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8686800" y="4326937"/>
            <a:ext cx="0" cy="2142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8742993" y="5000108"/>
            <a:ext cx="0" cy="2142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76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основании представленных данных можно сделать вывод: сорт Луговской менее устойчив к негативному воздействию повышенных концентраций ионов меди, на что указывает снижение ростовых параметров растений картофеля этого сорта и повышенная аккумуляция ионов меди в корнях растений, свидетельствующая о низких барьерных функциях.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4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764704"/>
            <a:ext cx="4221862" cy="467923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8515" y="2636912"/>
            <a:ext cx="5781328" cy="25097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534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Физиологическая роль меди в растении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участник ферментативных процессов (непосредственно как катализатора или в составе медьсодержащих ферментов);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усиливает интенсивность дыхания;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катализирует окисление аскорбиновой кислоты;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обеспечивает ассимиляцию нитратного азота и фиксацию азота атмосферы;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входит в состав множества оксидаз,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пластоцианинов;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участвует в образования хлорофилла, метаболизме протеинов и углеводов,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регуляции гормонального баланса растений.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56207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поступления меди в окружающую среду: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04067"/>
            <a:ext cx="7947533" cy="255101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выбросы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металлургических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минеральные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органические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удобрения  пестициды;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автотранспорт;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осадки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сточных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0049" y="2607380"/>
            <a:ext cx="72969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Сравнительная токсичность ионов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металлов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(Экологические аспекты химических элементов А.В. Скальный)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376821"/>
            <a:ext cx="7505919" cy="32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3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сравнить устойчивость сортов картофеля Луговской и Накра к действию повышенных концентраций ионов меди.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Измерить ростовые параметры растений картофеля двух сортов;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физиологические показатели растений картофеля;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уровень накопления ионов меди в надземной и подземной частях растения.</a:t>
            </a:r>
          </a:p>
          <a:p>
            <a:pPr marL="514350" indent="-514350">
              <a:buAutoNum type="arabicPeriod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19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41368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</a:t>
            </a:r>
            <a:r>
              <a:rPr lang="ru-RU" altLang="ru-RU" dirty="0"/>
              <a:t>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</a:t>
            </a:r>
            <a:r>
              <a:rPr lang="ru-RU" altLang="ru-RU" dirty="0"/>
              <a:t>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</a:p>
          <a:p>
            <a:pPr marL="0" indent="0" algn="ctr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исследования: оздоровленные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 - 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егенеранты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Solanum tuberosum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сортов Луговской и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Накра</a:t>
            </a:r>
          </a:p>
          <a:p>
            <a:pPr marL="0" indent="0"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суточные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микроклоны                             </a:t>
            </a: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недели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R:\Данные по картофелю\фото луг 2 недели\луг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3" t="8621" r="17029"/>
          <a:stretch/>
        </p:blipFill>
        <p:spPr bwMode="auto">
          <a:xfrm>
            <a:off x="151989" y="1657209"/>
            <a:ext cx="2020901" cy="22053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85729" y="2604201"/>
            <a:ext cx="21122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</a:t>
            </a:r>
          </a:p>
          <a:p>
            <a:pPr algn="ctr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жидкую питательную среду Мурасиге и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Скуга (с половинным составом)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300127" y="2089766"/>
            <a:ext cx="1379389" cy="467961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4208" r="-1344" b="-372"/>
          <a:stretch>
            <a:fillRect/>
          </a:stretch>
        </p:blipFill>
        <p:spPr bwMode="auto">
          <a:xfrm>
            <a:off x="4310844" y="1696715"/>
            <a:ext cx="2104035" cy="230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право 7"/>
          <p:cNvSpPr/>
          <p:nvPr/>
        </p:nvSpPr>
        <p:spPr>
          <a:xfrm rot="8101357">
            <a:off x="6860682" y="3709203"/>
            <a:ext cx="1241453" cy="48949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721412" y="1762256"/>
            <a:ext cx="23250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Выращивание растений в условиях избыточного содержания ионов меди в среде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14" y="4403894"/>
            <a:ext cx="317976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699792" y="64041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воздействия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суток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55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Степень устойчивости растений 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S. tuberosum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определяли по ростовым и физиологическим показателям: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992" y="1124744"/>
            <a:ext cx="8429684" cy="462598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накопление биомассы надземной и подземной частей растений;</a:t>
            </a:r>
          </a:p>
          <a:p>
            <a:pPr lvl="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линейные размеры побега и корня;</a:t>
            </a:r>
          </a:p>
          <a:p>
            <a:pPr lvl="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площадь листовой поверхности;</a:t>
            </a:r>
          </a:p>
          <a:p>
            <a:pPr lvl="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количество столонов и ярусов;</a:t>
            </a:r>
          </a:p>
          <a:p>
            <a:pPr lvl="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содержание фотосинтетических пигментов;</a:t>
            </a:r>
          </a:p>
          <a:p>
            <a:pPr lvl="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накопление ионов меди в надземных и подземных частях растений;</a:t>
            </a:r>
          </a:p>
          <a:p>
            <a:pPr lvl="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интенсивность осмотического и окислительного стрессов.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143512"/>
            <a:ext cx="8186766" cy="58259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428604"/>
            <a:ext cx="453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3028" y="1284291"/>
            <a:ext cx="4440414" cy="23471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2312" y="1197709"/>
            <a:ext cx="4420802" cy="243369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42910" y="132329"/>
            <a:ext cx="78895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Влияние ионов меди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ростовые показатели растений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картофеля</a:t>
            </a: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83028" y="4140628"/>
            <a:ext cx="4701745" cy="25883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3399" y="4252561"/>
            <a:ext cx="4295091" cy="2364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Влияние ионов меди на накопление биомассы растениями картофеля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5177764"/>
            <a:ext cx="1872208" cy="6182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731" y="1417638"/>
            <a:ext cx="7430537" cy="36771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1628800"/>
            <a:ext cx="2143424" cy="619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354162"/>
          </a:xfrm>
        </p:spPr>
        <p:txBody>
          <a:bodyPr>
            <a:normAutofit/>
          </a:bodyPr>
          <a:lstStyle/>
          <a:p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Влияние ионов меди на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содержание фотосинтетических пигментов в листьях растений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60" y="1268760"/>
            <a:ext cx="8456352" cy="45006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55976" y="5769396"/>
            <a:ext cx="12170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мкМ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6265908"/>
            <a:ext cx="3284370" cy="4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9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521</Words>
  <Application>Microsoft Office PowerPoint</Application>
  <PresentationFormat>Экран (4:3)</PresentationFormat>
  <Paragraphs>108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Устойчивость среднеспелых сортов картофеля к повышенным концентрациям ионов меди</vt:lpstr>
      <vt:lpstr>Физиологическая роль меди в растении</vt:lpstr>
      <vt:lpstr>Источники поступления меди в окружающую среду:</vt:lpstr>
      <vt:lpstr>Презентация PowerPoint</vt:lpstr>
      <vt:lpstr>Презентация PowerPoint</vt:lpstr>
      <vt:lpstr>Степень устойчивости растений S. tuberosum определяли по ростовым и физиологическим показателям: </vt:lpstr>
      <vt:lpstr>  </vt:lpstr>
      <vt:lpstr>Влияние ионов меди на накопление биомассы растениями картофеля </vt:lpstr>
      <vt:lpstr>Влияние ионов меди на содержание фотосинтетических пигментов в листьях растений </vt:lpstr>
      <vt:lpstr>Влияние ионов меди на перекисное окисление липидов (содержание МДА, мкМ/г сырого веса)</vt:lpstr>
      <vt:lpstr>Влияние ионов меди на содержание пролина  (мкМ/г сырого веса)</vt:lpstr>
      <vt:lpstr>Презентация PowerPoint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DD</dc:creator>
  <cp:lastModifiedBy>Виктория Лобач</cp:lastModifiedBy>
  <cp:revision>64</cp:revision>
  <dcterms:created xsi:type="dcterms:W3CDTF">2018-04-07T02:34:51Z</dcterms:created>
  <dcterms:modified xsi:type="dcterms:W3CDTF">2018-04-17T08:43:42Z</dcterms:modified>
</cp:coreProperties>
</file>